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26" r:id="rId4"/>
    <p:sldId id="934" r:id="rId5"/>
    <p:sldId id="864" r:id="rId6"/>
    <p:sldId id="957" r:id="rId7"/>
    <p:sldId id="963" r:id="rId8"/>
    <p:sldId id="964" r:id="rId9"/>
    <p:sldId id="965" r:id="rId10"/>
    <p:sldId id="966" r:id="rId11"/>
    <p:sldId id="967" r:id="rId12"/>
    <p:sldId id="968" r:id="rId13"/>
    <p:sldId id="969" r:id="rId14"/>
    <p:sldId id="970" r:id="rId15"/>
    <p:sldId id="971" r:id="rId16"/>
    <p:sldId id="972" r:id="rId17"/>
    <p:sldId id="973" r:id="rId18"/>
    <p:sldId id="974" r:id="rId19"/>
    <p:sldId id="975" r:id="rId20"/>
    <p:sldId id="976" r:id="rId21"/>
    <p:sldId id="977" r:id="rId22"/>
    <p:sldId id="978" r:id="rId23"/>
    <p:sldId id="979" r:id="rId24"/>
    <p:sldId id="980" r:id="rId25"/>
    <p:sldId id="981" r:id="rId2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74000">
              <a:schemeClr val="accent2">
                <a:lumMod val="75000"/>
              </a:schemeClr>
            </a:gs>
            <a:gs pos="83000">
              <a:schemeClr val="accent2">
                <a:lumMod val="7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4121063" y="3858018"/>
            <a:ext cx="7866345" cy="255454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p:spPr>
        <p:txBody>
          <a:bodyPr wrap="square" rtlCol="0">
            <a:spAutoFit/>
          </a:bodyPr>
          <a:lstStyle/>
          <a:p>
            <a:pPr algn="ctr"/>
            <a:endParaRPr lang="en-US" sz="4000" b="1" dirty="0">
              <a:latin typeface="Candara" panose="020E0502030303020204" pitchFamily="34" charset="0"/>
            </a:endParaRPr>
          </a:p>
          <a:p>
            <a:pPr algn="ctr"/>
            <a:r>
              <a:rPr lang="en-US" sz="4000" b="1" dirty="0">
                <a:latin typeface="Abadi" panose="020B0604020104020204" pitchFamily="34" charset="0"/>
                <a:cs typeface="Aparajita" panose="020B0502040204020203" pitchFamily="18" charset="0"/>
              </a:rPr>
              <a:t>Redeemed!</a:t>
            </a:r>
          </a:p>
          <a:p>
            <a:pPr algn="ctr"/>
            <a:r>
              <a:rPr lang="en-US" sz="4000" b="1" dirty="0">
                <a:latin typeface="Abadi" panose="020B0604020104020204" pitchFamily="34" charset="0"/>
                <a:cs typeface="Aparajita" panose="020B0502040204020203" pitchFamily="18" charset="0"/>
              </a:rPr>
              <a:t>1 Peter 1:18-21</a:t>
            </a:r>
          </a:p>
          <a:p>
            <a:pPr algn="ctr"/>
            <a:endParaRPr lang="en-US" sz="4000" b="1" dirty="0">
              <a:latin typeface="Candara" panose="020E0502030303020204" pitchFamily="34" charset="0"/>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3, 2021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“See how great a love the Father has bestowed on us, that we would be called children of God; and such we are…”</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B0CE600-CEEF-48AA-B82B-D364470D6923}"/>
              </a:ext>
            </a:extLst>
          </p:cNvPr>
          <p:cNvSpPr txBox="1"/>
          <p:nvPr/>
        </p:nvSpPr>
        <p:spPr>
          <a:xfrm>
            <a:off x="318172" y="3830532"/>
            <a:ext cx="11590636" cy="2308324"/>
          </a:xfrm>
          <a:prstGeom prst="rect">
            <a:avLst/>
          </a:prstGeom>
          <a:noFill/>
        </p:spPr>
        <p:txBody>
          <a:bodyPr wrap="square" rtlCol="0">
            <a:spAutoFit/>
          </a:bodyPr>
          <a:lstStyle/>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Practical Application:</a:t>
            </a:r>
          </a:p>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See how great a love they bestow on one another, </a:t>
            </a:r>
          </a:p>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that they regard and treat one another as children of God, </a:t>
            </a:r>
          </a:p>
          <a:p>
            <a:pPr marL="0" marR="0" algn="ctr">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for that is what they are.</a:t>
            </a:r>
          </a:p>
        </p:txBody>
      </p:sp>
    </p:spTree>
    <p:extLst>
      <p:ext uri="{BB962C8B-B14F-4D97-AF65-F5344CB8AC3E}">
        <p14:creationId xmlns:p14="http://schemas.microsoft.com/office/powerpoint/2010/main" val="17413050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75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75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essence of redemption</a:t>
            </a:r>
            <a:endParaRPr lang="en-US" sz="3800" b="1" cap="none" baseline="30000" dirty="0">
              <a:solidFill>
                <a:srgbClr val="00B0F0"/>
              </a:solidFill>
              <a:latin typeface="+mn-lt"/>
            </a:endParaRP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18 knowing that you were not redeemed with perishable things like silver or gold from your futile way of life inherited from your forefathers, 19 but with precious blood, as of a lamb unblemished and spotless, the blood of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2157176"/>
            <a:ext cx="11590636" cy="954107"/>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rPr>
              <a:t>Redemption is “to buy back”</a:t>
            </a:r>
            <a:r>
              <a:rPr lang="en-US" sz="2800" i="1" dirty="0">
                <a:latin typeface="Calibri" panose="020F0502020204030204" pitchFamily="34" charset="0"/>
                <a:ea typeface="Calibri" panose="020F0502020204030204" pitchFamily="34" charset="0"/>
                <a:cs typeface="Times New Roman" panose="02020603050405020304" pitchFamily="18" charset="0"/>
              </a:rPr>
              <a:t> (Romans 7:14; 1 Corinthians 6:19-20)</a:t>
            </a:r>
          </a:p>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Redemption is “to set free from bondage/slavery” </a:t>
            </a:r>
            <a:r>
              <a:rPr lang="en-US" sz="2800" i="1" dirty="0">
                <a:latin typeface="Calibri" panose="020F0502020204030204" pitchFamily="34" charset="0"/>
                <a:ea typeface="Calibri" panose="020F0502020204030204" pitchFamily="34" charset="0"/>
                <a:cs typeface="Times New Roman" panose="02020603050405020304" pitchFamily="18" charset="0"/>
              </a:rPr>
              <a:t>(John 8:34; 44)</a:t>
            </a:r>
          </a:p>
        </p:txBody>
      </p:sp>
    </p:spTree>
    <p:extLst>
      <p:ext uri="{BB962C8B-B14F-4D97-AF65-F5344CB8AC3E}">
        <p14:creationId xmlns:p14="http://schemas.microsoft.com/office/powerpoint/2010/main" val="40466970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Timothy 2:24-26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24 The Lord's bond-servant must not be quarrelsome, but be kind to all, able to teach, patient when wronged, 25 with gentleness correcting those who are in opposition, if perhaps God may grant them repentance leading to the knowledge of the truth, 26 </a:t>
            </a:r>
            <a:r>
              <a:rPr lang="en-US" sz="4000" i="1" u="sng" dirty="0">
                <a:effectLst/>
                <a:latin typeface="Calibri" panose="020F0502020204030204" pitchFamily="34" charset="0"/>
                <a:ea typeface="Calibri" panose="020F0502020204030204" pitchFamily="34" charset="0"/>
                <a:cs typeface="Times New Roman" panose="02020603050405020304" pitchFamily="18" charset="0"/>
              </a:rPr>
              <a:t>and they may come to their senses and escape from the snare of the devil, having been held captive by him to do his will</a:t>
            </a:r>
            <a:r>
              <a:rPr lang="en-US" sz="40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6732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essence of redemption</a:t>
            </a:r>
            <a:endParaRPr lang="en-US" sz="3800" b="1" cap="none" baseline="30000" dirty="0">
              <a:solidFill>
                <a:srgbClr val="00B0F0"/>
              </a:solidFill>
              <a:latin typeface="+mn-lt"/>
            </a:endParaRP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18 knowing that you were not redeemed with perishable things like silver or gold from your futile way of life inherited from your forefathers, 19 but with precious blood, as of a lamb unblemished and spotless, the blood of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2157176"/>
            <a:ext cx="11590636" cy="138499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rPr>
              <a:t>Redemption is “to buy back”</a:t>
            </a:r>
            <a:r>
              <a:rPr lang="en-US" sz="2800" i="1" dirty="0">
                <a:latin typeface="Calibri" panose="020F0502020204030204" pitchFamily="34" charset="0"/>
                <a:ea typeface="Calibri" panose="020F0502020204030204" pitchFamily="34" charset="0"/>
                <a:cs typeface="Times New Roman" panose="02020603050405020304" pitchFamily="18" charset="0"/>
              </a:rPr>
              <a:t> (Romans 7:14; 1 Corinthians 6:19-20)</a:t>
            </a:r>
          </a:p>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Redemption is “to set free from bondage/slavery” </a:t>
            </a:r>
            <a:r>
              <a:rPr lang="en-US" sz="2800" i="1" dirty="0">
                <a:latin typeface="Calibri" panose="020F0502020204030204" pitchFamily="34" charset="0"/>
                <a:ea typeface="Calibri" panose="020F0502020204030204" pitchFamily="34" charset="0"/>
                <a:cs typeface="Times New Roman" panose="02020603050405020304" pitchFamily="18" charset="0"/>
              </a:rPr>
              <a:t>(John 8:34; 44)</a:t>
            </a:r>
          </a:p>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Times New Roman" panose="02020603050405020304" pitchFamily="18" charset="0"/>
              </a:rPr>
              <a:t>Redemption is “to deliver from great danger” </a:t>
            </a:r>
            <a:r>
              <a:rPr lang="en-US" sz="2800" i="1" dirty="0">
                <a:latin typeface="Calibri" panose="020F0502020204030204" pitchFamily="34" charset="0"/>
                <a:ea typeface="Calibri" panose="020F0502020204030204" pitchFamily="34" charset="0"/>
                <a:cs typeface="Times New Roman" panose="02020603050405020304" pitchFamily="18" charset="0"/>
              </a:rPr>
              <a:t>(John 3:36)</a:t>
            </a: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3943501"/>
            <a:ext cx="11590636" cy="1569660"/>
          </a:xfrm>
          <a:prstGeom prst="rect">
            <a:avLst/>
          </a:prstGeom>
          <a:noFill/>
        </p:spPr>
        <p:txBody>
          <a:bodyPr wrap="square" rtlCol="0">
            <a:spAutoFit/>
          </a:bodyPr>
          <a:lstStyle/>
          <a:p>
            <a:pPr algn="just"/>
            <a:r>
              <a:rPr lang="en-US" sz="3200" i="1" dirty="0"/>
              <a:t>He who believes in the Son has eternal life; but he who does not obey the Son will not see life, but the wrath of God abides on him. (John 3:36)</a:t>
            </a:r>
            <a:endParaRPr lang="en-US" sz="3200" dirty="0"/>
          </a:p>
        </p:txBody>
      </p:sp>
    </p:spTree>
    <p:extLst>
      <p:ext uri="{BB962C8B-B14F-4D97-AF65-F5344CB8AC3E}">
        <p14:creationId xmlns:p14="http://schemas.microsoft.com/office/powerpoint/2010/main" val="23996545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4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elements of redemption (1 Peter 1:18-21)</a:t>
            </a:r>
            <a:endParaRPr lang="en-US" sz="3800" b="1" cap="none" baseline="30000" dirty="0">
              <a:solidFill>
                <a:srgbClr val="00B0F0"/>
              </a:solidFill>
              <a:latin typeface="+mn-lt"/>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1002939"/>
            <a:ext cx="11590636" cy="58477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rPr>
              <a:t>Redemption has divine purpose (1:18)</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1470127"/>
            <a:ext cx="11590636" cy="830997"/>
          </a:xfrm>
          <a:prstGeom prst="rect">
            <a:avLst/>
          </a:prstGeom>
          <a:noFill/>
        </p:spPr>
        <p:txBody>
          <a:bodyPr wrap="square" rtlCol="0">
            <a:spAutoFit/>
          </a:bodyPr>
          <a:lstStyle/>
          <a:p>
            <a:pPr algn="just"/>
            <a:r>
              <a:rPr lang="en-US" sz="2400" i="1" dirty="0"/>
              <a:t>knowing that you were not redeemed with perishable things like silver or gold from your futile way of life inherited from your forefathers</a:t>
            </a:r>
            <a:endParaRPr lang="en-US" sz="2400" dirty="0"/>
          </a:p>
        </p:txBody>
      </p:sp>
    </p:spTree>
    <p:extLst>
      <p:ext uri="{BB962C8B-B14F-4D97-AF65-F5344CB8AC3E}">
        <p14:creationId xmlns:p14="http://schemas.microsoft.com/office/powerpoint/2010/main" val="8193969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2:14-15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14 Therefore, since the children share in flesh and blood, He Himself likewise also partook of the same, that through death He might render powerless him who had the power of death, that is, the devil, 15 and might free those who through fear of death were subject to slavery all their 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4741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Some blessings of Redemption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40120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Being transferred from the domain of darkness to the kingdom of God’s Beloved Son (Colossians 1:13), </a:t>
            </a:r>
          </a:p>
          <a:p>
            <a:pPr marL="342900" marR="0" lvl="0" indent="-342900" algn="just">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Being forgiven our sins (Mark 2:10), </a:t>
            </a:r>
          </a:p>
          <a:p>
            <a:pPr marL="342900" marR="0" lvl="0" indent="-342900" algn="just">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Being cleansed of our sins (1 John 1:7), </a:t>
            </a:r>
          </a:p>
          <a:p>
            <a:pPr marL="342900" marR="0" lvl="0" indent="-342900" algn="just">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Being made fit for heaven (John 14:2)</a:t>
            </a:r>
          </a:p>
          <a:p>
            <a:pPr marL="342900" marR="0" lvl="0" indent="-342900" algn="just">
              <a:spcBef>
                <a:spcPts val="0"/>
              </a:spcBef>
              <a:spcAft>
                <a:spcPts val="0"/>
              </a:spcAft>
              <a:buFont typeface="Wingdings" panose="05000000000000000000" pitchFamily="2"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Being conformed to the likeness of Christ – holiness (Romans 8:29)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3754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Titus 2:11-14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a:t>
            </a:r>
            <a:r>
              <a:rPr lang="en-US" sz="4000" i="1" u="sng" dirty="0">
                <a:effectLst/>
                <a:latin typeface="Calibri" panose="020F0502020204030204" pitchFamily="34" charset="0"/>
                <a:ea typeface="Calibri" panose="020F0502020204030204" pitchFamily="34" charset="0"/>
                <a:cs typeface="Times New Roman" panose="02020603050405020304" pitchFamily="18" charset="0"/>
              </a:rPr>
              <a:t>who gave Himself for us to redeem us from every lawless deed, and to purify for Himself a people for His own possession</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zealous for good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0881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elements of redemption (1 Peter 1:18-21)</a:t>
            </a:r>
            <a:endParaRPr lang="en-US" sz="3800" b="1" cap="none" baseline="30000" dirty="0">
              <a:solidFill>
                <a:srgbClr val="00B0F0"/>
              </a:solidFill>
              <a:latin typeface="+mn-lt"/>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1002939"/>
            <a:ext cx="11590636" cy="1077218"/>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rPr>
              <a:t>Redemption has divine purpose (1:18)</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price (1:19)</a:t>
            </a: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2114707"/>
            <a:ext cx="11590636" cy="830997"/>
          </a:xfrm>
          <a:prstGeom prst="rect">
            <a:avLst/>
          </a:prstGeom>
          <a:noFill/>
        </p:spPr>
        <p:txBody>
          <a:bodyPr wrap="square" rtlCol="0">
            <a:spAutoFit/>
          </a:bodyPr>
          <a:lstStyle/>
          <a:p>
            <a:pPr algn="just"/>
            <a:r>
              <a:rPr lang="en-US" sz="2400" i="1" dirty="0"/>
              <a:t>but with precious blood, as of a lamb unblemished and spotless, the blood of Christ.</a:t>
            </a:r>
            <a:endParaRPr lang="en-US" sz="2400" dirty="0"/>
          </a:p>
        </p:txBody>
      </p:sp>
    </p:spTree>
    <p:extLst>
      <p:ext uri="{BB962C8B-B14F-4D97-AF65-F5344CB8AC3E}">
        <p14:creationId xmlns:p14="http://schemas.microsoft.com/office/powerpoint/2010/main" val="22273548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elements of redemption (1 Peter 1:18-21)</a:t>
            </a:r>
            <a:endParaRPr lang="en-US" sz="3800" b="1" cap="none" baseline="30000" dirty="0">
              <a:solidFill>
                <a:srgbClr val="00B0F0"/>
              </a:solidFill>
              <a:latin typeface="+mn-lt"/>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1002939"/>
            <a:ext cx="11590636" cy="1569660"/>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rPr>
              <a:t>Redemption has divine purpose (1:18)</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price (1:19)</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planning (1:20)</a:t>
            </a: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2579403"/>
            <a:ext cx="11590636" cy="830997"/>
          </a:xfrm>
          <a:prstGeom prst="rect">
            <a:avLst/>
          </a:prstGeom>
          <a:noFill/>
        </p:spPr>
        <p:txBody>
          <a:bodyPr wrap="square" rtlCol="0">
            <a:spAutoFit/>
          </a:bodyPr>
          <a:lstStyle/>
          <a:p>
            <a:pPr algn="just"/>
            <a:r>
              <a:rPr lang="en-US" sz="2400" i="1" dirty="0"/>
              <a:t>For He was foreknown before the foundation of the world, but has appeared in these last times for the sake of you</a:t>
            </a:r>
            <a:endParaRPr lang="en-US" sz="2400" dirty="0"/>
          </a:p>
        </p:txBody>
      </p:sp>
    </p:spTree>
    <p:extLst>
      <p:ext uri="{BB962C8B-B14F-4D97-AF65-F5344CB8AC3E}">
        <p14:creationId xmlns:p14="http://schemas.microsoft.com/office/powerpoint/2010/main" val="39093764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1:17-21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17 If you address as Father the One who impartially judges according to each one’s work, conduct yourselves in fear during the time of your stay on earth;  18 knowing that you were not redeemed with perishable things like silver or gold from your futile way of life inherited from your forefathers, 19 but with precious blood, as of a lamb unblemished and spotless, the blood of Christ. 20 For He was foreknown before the foundation of the world, but has appeared in these last times for the sake of you 21 who through Him are believers in God, who raised Him from the dead and gave Him glory, so that your faith and hope are in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2:22-23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22 Men of Israel, listen to these words: Jesus the Nazarene, a man attested to you by God with miracles and wonders and signs which God performed through Him in your midst, just as you yourselves know —  23 this Man, delivered over </a:t>
            </a:r>
            <a:r>
              <a:rPr lang="en-US" sz="4000" i="1" u="sng" dirty="0">
                <a:effectLst/>
                <a:latin typeface="Calibri" panose="020F0502020204030204" pitchFamily="34" charset="0"/>
                <a:ea typeface="Calibri" panose="020F0502020204030204" pitchFamily="34" charset="0"/>
                <a:cs typeface="Times New Roman" panose="02020603050405020304" pitchFamily="18" charset="0"/>
              </a:rPr>
              <a:t>by the predetermined plan and foreknowledge of God</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you nailed to a cross by the hands of godless men and put Him to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75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elements of redemption (1 Peter 1:18-21)</a:t>
            </a:r>
            <a:endParaRPr lang="en-US" sz="3800" b="1" cap="none" baseline="30000" dirty="0">
              <a:solidFill>
                <a:srgbClr val="00B0F0"/>
              </a:solidFill>
              <a:latin typeface="+mn-lt"/>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1002939"/>
            <a:ext cx="11590636" cy="2062103"/>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rPr>
              <a:t>Redemption has divine purpose (1:18)</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price (1:19)</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planning (1:20)</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proof (1:21) </a:t>
            </a: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2984135"/>
            <a:ext cx="11590636" cy="1569660"/>
          </a:xfrm>
          <a:prstGeom prst="rect">
            <a:avLst/>
          </a:prstGeom>
          <a:noFill/>
        </p:spPr>
        <p:txBody>
          <a:bodyPr wrap="square" rtlCol="0">
            <a:spAutoFit/>
          </a:bodyPr>
          <a:lstStyle/>
          <a:p>
            <a:pPr algn="just"/>
            <a:r>
              <a:rPr lang="en-US" sz="2400" i="1" dirty="0"/>
              <a:t>20 For He was foreknown before the foundation of the world, but has appeared in these last times for the sake of you 21 who through Him are believers in God, who raised Him from the dead and gave Him glory, so that your faith and hope are in God.</a:t>
            </a:r>
            <a:endParaRPr lang="en-US" sz="2400" dirty="0"/>
          </a:p>
        </p:txBody>
      </p:sp>
      <p:sp>
        <p:nvSpPr>
          <p:cNvPr id="6" name="TextBox 5">
            <a:extLst>
              <a:ext uri="{FF2B5EF4-FFF2-40B4-BE49-F238E27FC236}">
                <a16:creationId xmlns:a16="http://schemas.microsoft.com/office/drawing/2014/main" id="{E363F89F-F3D7-464B-9081-9DD331B8A44B}"/>
              </a:ext>
            </a:extLst>
          </p:cNvPr>
          <p:cNvSpPr txBox="1"/>
          <p:nvPr/>
        </p:nvSpPr>
        <p:spPr>
          <a:xfrm>
            <a:off x="255202" y="4650539"/>
            <a:ext cx="11590636" cy="954107"/>
          </a:xfrm>
          <a:prstGeom prst="rect">
            <a:avLst/>
          </a:prstGeom>
          <a:noFill/>
        </p:spPr>
        <p:txBody>
          <a:bodyPr wrap="square" rtlCol="0">
            <a:spAutoFit/>
          </a:bodyPr>
          <a:lstStyle/>
          <a:p>
            <a:pPr marL="514350" indent="-514350" algn="just">
              <a:buAutoNum type="arabicPeriod"/>
            </a:pPr>
            <a:r>
              <a:rPr lang="en-US" sz="2800" dirty="0">
                <a:latin typeface="Calibri" panose="020F0502020204030204" pitchFamily="34" charset="0"/>
                <a:cs typeface="Calibri" panose="020F0502020204030204" pitchFamily="34" charset="0"/>
              </a:rPr>
              <a:t>Historical proof – Christ has come and did died (Mark 10:45)</a:t>
            </a:r>
          </a:p>
          <a:p>
            <a:pPr marL="514350" indent="-514350" algn="just">
              <a:buAutoNum type="arabicPeriod"/>
            </a:pPr>
            <a:r>
              <a:rPr lang="en-US" sz="2800" dirty="0">
                <a:latin typeface="Calibri" panose="020F0502020204030204" pitchFamily="34" charset="0"/>
                <a:cs typeface="Calibri" panose="020F0502020204030204" pitchFamily="34" charset="0"/>
              </a:rPr>
              <a:t>Factual proof – Christ did rise from the dead (Mark 16:1-8; Romans 1:3-4)</a:t>
            </a:r>
          </a:p>
        </p:txBody>
      </p:sp>
    </p:spTree>
    <p:extLst>
      <p:ext uri="{BB962C8B-B14F-4D97-AF65-F5344CB8AC3E}">
        <p14:creationId xmlns:p14="http://schemas.microsoft.com/office/powerpoint/2010/main" val="31659416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Colossians 1:18-20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18 He [Jesus] is also head of the body, the church; and He is the beginning, the firstborn from the dead, so that He Himself will come to have first place in everything. 19 For it was the Father's good pleasure for all the fullness to dwell in Him, 20 and through Him to reconcile all things to Himself, having made peace through the blood of His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3726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elements of redemption (1 Peter 1:18-21)</a:t>
            </a:r>
            <a:endParaRPr lang="en-US" sz="3800" b="1" cap="none" baseline="30000" dirty="0">
              <a:solidFill>
                <a:srgbClr val="00B0F0"/>
              </a:solidFill>
              <a:latin typeface="+mn-lt"/>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1002939"/>
            <a:ext cx="11590636" cy="2062103"/>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rPr>
              <a:t>Redemption has divine purpose (1:18)</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price (1:19)</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planning (1:20)</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Times New Roman" panose="02020603050405020304" pitchFamily="18" charset="0"/>
              </a:rPr>
              <a:t>Redemption has divine proof (1:21) </a:t>
            </a:r>
          </a:p>
        </p:txBody>
      </p:sp>
      <p:sp>
        <p:nvSpPr>
          <p:cNvPr id="5" name="TextBox 4">
            <a:extLst>
              <a:ext uri="{FF2B5EF4-FFF2-40B4-BE49-F238E27FC236}">
                <a16:creationId xmlns:a16="http://schemas.microsoft.com/office/drawing/2014/main" id="{09BB0A33-DC12-425B-A1B6-6875B3CEC94F}"/>
              </a:ext>
            </a:extLst>
          </p:cNvPr>
          <p:cNvSpPr txBox="1"/>
          <p:nvPr/>
        </p:nvSpPr>
        <p:spPr>
          <a:xfrm>
            <a:off x="267692" y="2984135"/>
            <a:ext cx="11590636" cy="1569660"/>
          </a:xfrm>
          <a:prstGeom prst="rect">
            <a:avLst/>
          </a:prstGeom>
          <a:noFill/>
        </p:spPr>
        <p:txBody>
          <a:bodyPr wrap="square" rtlCol="0">
            <a:spAutoFit/>
          </a:bodyPr>
          <a:lstStyle/>
          <a:p>
            <a:pPr algn="just"/>
            <a:r>
              <a:rPr lang="en-US" sz="2400" i="1" dirty="0"/>
              <a:t>20 For He was foreknown before the foundation of the world, but has appeared in these last times for the sake of you 21 who through Him are believers in God, who raised Him from the dead and gave Him glory, so that your faith and hope are in God.</a:t>
            </a:r>
            <a:endParaRPr lang="en-US" sz="2400" dirty="0"/>
          </a:p>
        </p:txBody>
      </p:sp>
      <p:sp>
        <p:nvSpPr>
          <p:cNvPr id="6" name="TextBox 5">
            <a:extLst>
              <a:ext uri="{FF2B5EF4-FFF2-40B4-BE49-F238E27FC236}">
                <a16:creationId xmlns:a16="http://schemas.microsoft.com/office/drawing/2014/main" id="{E363F89F-F3D7-464B-9081-9DD331B8A44B}"/>
              </a:ext>
            </a:extLst>
          </p:cNvPr>
          <p:cNvSpPr txBox="1"/>
          <p:nvPr/>
        </p:nvSpPr>
        <p:spPr>
          <a:xfrm>
            <a:off x="255202" y="4650539"/>
            <a:ext cx="11590636" cy="1815882"/>
          </a:xfrm>
          <a:prstGeom prst="rect">
            <a:avLst/>
          </a:prstGeom>
          <a:noFill/>
        </p:spPr>
        <p:txBody>
          <a:bodyPr wrap="square" rtlCol="0">
            <a:spAutoFit/>
          </a:bodyPr>
          <a:lstStyle/>
          <a:p>
            <a:pPr marL="514350" indent="-514350" algn="just">
              <a:buAutoNum type="arabicPeriod"/>
            </a:pPr>
            <a:r>
              <a:rPr lang="en-US" sz="2800" dirty="0">
                <a:latin typeface="Calibri" panose="020F0502020204030204" pitchFamily="34" charset="0"/>
                <a:cs typeface="Calibri" panose="020F0502020204030204" pitchFamily="34" charset="0"/>
              </a:rPr>
              <a:t>Historical proof – Christ has come and did died (Mark 10:45)</a:t>
            </a:r>
          </a:p>
          <a:p>
            <a:pPr marL="514350" indent="-514350" algn="just">
              <a:buAutoNum type="arabicPeriod"/>
            </a:pPr>
            <a:r>
              <a:rPr lang="en-US" sz="2800" dirty="0">
                <a:latin typeface="Calibri" panose="020F0502020204030204" pitchFamily="34" charset="0"/>
                <a:cs typeface="Calibri" panose="020F0502020204030204" pitchFamily="34" charset="0"/>
              </a:rPr>
              <a:t>Factual proof – Christ did rise from the dead (Mark 16:1-8; Romans 1:3-4)</a:t>
            </a:r>
          </a:p>
          <a:p>
            <a:pPr marL="514350" indent="-514350" algn="just">
              <a:buAutoNum type="arabicPeriod"/>
            </a:pPr>
            <a:r>
              <a:rPr lang="en-US" sz="2800" dirty="0">
                <a:latin typeface="Calibri" panose="020F0502020204030204" pitchFamily="34" charset="0"/>
                <a:cs typeface="Calibri" panose="020F0502020204030204" pitchFamily="34" charset="0"/>
              </a:rPr>
              <a:t>Experimental proof – People made “believers in God” who have “faith and hope in God.”</a:t>
            </a:r>
          </a:p>
        </p:txBody>
      </p:sp>
    </p:spTree>
    <p:extLst>
      <p:ext uri="{BB962C8B-B14F-4D97-AF65-F5344CB8AC3E}">
        <p14:creationId xmlns:p14="http://schemas.microsoft.com/office/powerpoint/2010/main" val="26962851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Job 19:25-27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algn="just"/>
            <a:r>
              <a:rPr lang="en-US" sz="3200" i="1" dirty="0"/>
              <a:t>25 As for me, </a:t>
            </a:r>
            <a:r>
              <a:rPr lang="en-US" sz="3200" b="1" i="1" cap="all" dirty="0"/>
              <a:t>I know that my Redeemer lives</a:t>
            </a:r>
            <a:r>
              <a:rPr lang="en-US" sz="3200" i="1" dirty="0"/>
              <a:t>, And at the last He will take His stand on the earth. 26 Even after my skin is destroyed, Yet from my flesh I shall see God; 27 Whom I myself shall behold, And whom my eyes will see and not another. My heart faints within me! </a:t>
            </a:r>
            <a:endParaRPr lang="en-US" sz="3200" dirty="0"/>
          </a:p>
        </p:txBody>
      </p:sp>
    </p:spTree>
    <p:extLst>
      <p:ext uri="{BB962C8B-B14F-4D97-AF65-F5344CB8AC3E}">
        <p14:creationId xmlns:p14="http://schemas.microsoft.com/office/powerpoint/2010/main" val="14131158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4121063" y="3858018"/>
            <a:ext cx="7866345" cy="255454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p:spPr>
        <p:txBody>
          <a:bodyPr wrap="square" rtlCol="0">
            <a:spAutoFit/>
          </a:bodyPr>
          <a:lstStyle/>
          <a:p>
            <a:pPr algn="ctr"/>
            <a:endParaRPr lang="en-US" sz="4000" b="1" dirty="0">
              <a:latin typeface="Candara" panose="020E0502030303020204" pitchFamily="34" charset="0"/>
            </a:endParaRPr>
          </a:p>
          <a:p>
            <a:pPr algn="ctr"/>
            <a:r>
              <a:rPr lang="en-US" sz="4000" b="1" dirty="0">
                <a:latin typeface="Abadi" panose="020B0604020104020204" pitchFamily="34" charset="0"/>
                <a:cs typeface="Aparajita" panose="020B0502040204020203" pitchFamily="18" charset="0"/>
              </a:rPr>
              <a:t>Redeemed!</a:t>
            </a:r>
          </a:p>
          <a:p>
            <a:pPr algn="ctr"/>
            <a:r>
              <a:rPr lang="en-US" sz="4000" b="1" dirty="0">
                <a:latin typeface="Abadi" panose="020B0604020104020204" pitchFamily="34" charset="0"/>
                <a:cs typeface="Aparajita" panose="020B0502040204020203" pitchFamily="18" charset="0"/>
              </a:rPr>
              <a:t>1 Peter 1:18-21</a:t>
            </a:r>
          </a:p>
          <a:p>
            <a:pPr algn="ctr"/>
            <a:endParaRPr lang="en-US" sz="4000" b="1" dirty="0">
              <a:latin typeface="Candara" panose="020E0502030303020204" pitchFamily="34" charset="0"/>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3, 2021</a:t>
            </a:r>
          </a:p>
        </p:txBody>
      </p:sp>
    </p:spTree>
    <p:extLst>
      <p:ext uri="{BB962C8B-B14F-4D97-AF65-F5344CB8AC3E}">
        <p14:creationId xmlns:p14="http://schemas.microsoft.com/office/powerpoint/2010/main" val="226782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3:18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Christ also died for sins once for all, the just for the unjust, </a:t>
            </a:r>
            <a:r>
              <a:rPr lang="en-US" sz="4000" i="1" u="sng" dirty="0">
                <a:effectLst/>
                <a:latin typeface="Calibri" panose="020F0502020204030204" pitchFamily="34" charset="0"/>
                <a:ea typeface="Calibri" panose="020F0502020204030204" pitchFamily="34" charset="0"/>
                <a:cs typeface="Times New Roman" panose="02020603050405020304" pitchFamily="18" charset="0"/>
              </a:rPr>
              <a:t>so that He might bring us to God</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having been put to death in the flesh, but made alive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He Himself bore our sins in His body on the cross, so that we might die to sin and live to righteousness; for by His wounds you were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2860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essence of redemption</a:t>
            </a:r>
            <a:endParaRPr lang="en-US" sz="3800" b="1" cap="none" baseline="30000" dirty="0">
              <a:solidFill>
                <a:srgbClr val="00B0F0"/>
              </a:solidFill>
              <a:latin typeface="+mn-lt"/>
            </a:endParaRP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18 knowing that you were not redeemed with perishable things like silver or gold from your futile way of life inherited from your forefathers, 19 but with precious blood, as of a lamb unblemished and spotless, the blood of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2157176"/>
            <a:ext cx="11590636" cy="523220"/>
          </a:xfrm>
          <a:prstGeom prst="rect">
            <a:avLst/>
          </a:prstGeom>
          <a:noFill/>
        </p:spPr>
        <p:txBody>
          <a:bodyPr wrap="square" rtlCol="0">
            <a:spAutoFit/>
          </a:bodyPr>
          <a:lstStyle/>
          <a:p>
            <a:pPr marR="0" algn="just">
              <a:spcBef>
                <a:spcPts val="0"/>
              </a:spcBef>
              <a:spcAft>
                <a:spcPts val="0"/>
              </a:spcAft>
            </a:pPr>
            <a:r>
              <a:rPr lang="en-US" sz="2800" u="sng" dirty="0">
                <a:latin typeface="Calibri" panose="020F0502020204030204" pitchFamily="34" charset="0"/>
                <a:ea typeface="Times New Roman" panose="02020603050405020304" pitchFamily="18" charset="0"/>
              </a:rPr>
              <a:t>Redemption</a:t>
            </a:r>
            <a:r>
              <a:rPr lang="en-US" sz="2800" dirty="0">
                <a:latin typeface="Calibri" panose="020F0502020204030204" pitchFamily="34" charset="0"/>
                <a:ea typeface="Times New Roman" panose="02020603050405020304" pitchFamily="18" charset="0"/>
              </a:rPr>
              <a:t> – </a:t>
            </a:r>
            <a:r>
              <a:rPr lang="en-US" sz="2800" i="1" dirty="0">
                <a:latin typeface="Calibri" panose="020F0502020204030204" pitchFamily="34" charset="0"/>
                <a:ea typeface="Times New Roman" panose="02020603050405020304" pitchFamily="18" charset="0"/>
              </a:rPr>
              <a:t>the price paid to purchase something back</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Titles of Jesus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571500" marR="0" indent="-571500" algn="just">
              <a:spcBef>
                <a:spcPts val="0"/>
              </a:spcBef>
              <a:spcAft>
                <a:spcPts val="0"/>
              </a:spcAft>
              <a:buFont typeface="Wingdings" panose="05000000000000000000" pitchFamily="2" charset="2"/>
              <a:buChar char="§"/>
            </a:pPr>
            <a:r>
              <a:rPr lang="en-US" sz="3200" dirty="0">
                <a:effectLst/>
                <a:latin typeface="Calibri" panose="020F0502020204030204" pitchFamily="34" charset="0"/>
                <a:ea typeface="Times New Roman" panose="02020603050405020304" pitchFamily="18" charset="0"/>
              </a:rPr>
              <a:t>Savior (Matthew 1:21);</a:t>
            </a:r>
          </a:p>
          <a:p>
            <a:pPr marL="571500" marR="0" indent="-571500" algn="just">
              <a:spcBef>
                <a:spcPts val="0"/>
              </a:spcBef>
              <a:spcAft>
                <a:spcPts val="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Good Shepherd (John 10:11);</a:t>
            </a:r>
          </a:p>
          <a:p>
            <a:pPr marL="571500" marR="0" indent="-571500" algn="just">
              <a:spcBef>
                <a:spcPts val="0"/>
              </a:spcBef>
              <a:spcAft>
                <a:spcPts val="0"/>
              </a:spcAft>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Teacher and Lord (John 13:13)</a:t>
            </a:r>
          </a:p>
          <a:p>
            <a:pPr marL="571500" marR="0" indent="-571500" algn="just">
              <a:spcBef>
                <a:spcPts val="0"/>
              </a:spcBef>
              <a:spcAft>
                <a:spcPts val="0"/>
              </a:spcAft>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My Redeemer (Job 19:25-27)</a:t>
            </a:r>
          </a:p>
          <a:p>
            <a:pPr marR="0" algn="just">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200" i="1" dirty="0"/>
              <a:t>25 As for me, I know that my Redeemer lives, And at the last He will take His stand on the earth. 26 Even after my skin is destroyed, Yet from my flesh I shall see God; 27 Whom I myself shall behold, And whom my eyes will see and not another. My heart faints within me! </a:t>
            </a:r>
            <a:endParaRPr lang="en-US" sz="3200" dirty="0"/>
          </a:p>
          <a:p>
            <a:pPr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624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par>
                          <p:cTn id="23" fill="hold">
                            <p:stCondLst>
                              <p:cond delay="1750"/>
                            </p:stCondLst>
                            <p:childTnLst>
                              <p:par>
                                <p:cTn id="24" presetID="10" presetClass="entr" presetSubtype="0" fill="hold" grpId="0" nodeType="afterEffect">
                                  <p:stCondLst>
                                    <p:cond delay="125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Redemption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524315"/>
          </a:xfrm>
          <a:prstGeom prst="rect">
            <a:avLst/>
          </a:prstGeom>
          <a:noFill/>
        </p:spPr>
        <p:txBody>
          <a:bodyPr wrap="square" rtlCol="0">
            <a:spAutoFit/>
          </a:bodyPr>
          <a:lstStyle/>
          <a:p>
            <a:pPr lvl="0"/>
            <a:r>
              <a:rPr lang="en-US" sz="3600" dirty="0"/>
              <a:t>Three key ideas:</a:t>
            </a:r>
          </a:p>
          <a:p>
            <a:pPr marL="571500" lvl="0" indent="-571500" algn="just">
              <a:buFont typeface="Wingdings" panose="05000000000000000000" pitchFamily="2" charset="2"/>
              <a:buChar char="§"/>
            </a:pPr>
            <a:r>
              <a:rPr lang="en-US" sz="3600" dirty="0"/>
              <a:t>to buy back, to purchase something that has been temporarily forfeited;</a:t>
            </a:r>
          </a:p>
          <a:p>
            <a:pPr marL="571500" lvl="0" indent="-571500" algn="just">
              <a:buFont typeface="Wingdings" panose="05000000000000000000" pitchFamily="2" charset="2"/>
              <a:buChar char="§"/>
            </a:pPr>
            <a:r>
              <a:rPr lang="en-US" sz="3600" dirty="0"/>
              <a:t>to set free, to liberate, as setting a slave free from slavery; </a:t>
            </a:r>
          </a:p>
          <a:p>
            <a:pPr marL="571500" lvl="0" indent="-571500" algn="just">
              <a:buFont typeface="Wingdings" panose="05000000000000000000" pitchFamily="2" charset="2"/>
              <a:buChar char="§"/>
            </a:pPr>
            <a:r>
              <a:rPr lang="en-US" sz="3600" dirty="0"/>
              <a:t>to deliver from some great danger.</a:t>
            </a:r>
          </a:p>
          <a:p>
            <a:pPr marR="0" algn="just">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5790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12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essence of redemption</a:t>
            </a:r>
            <a:endParaRPr lang="en-US" sz="3800" b="1" cap="none" baseline="30000" dirty="0">
              <a:solidFill>
                <a:srgbClr val="00B0F0"/>
              </a:solidFill>
              <a:latin typeface="+mn-lt"/>
            </a:endParaRP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18 knowing that you were not redeemed with perishable things like silver or gold from your futile way of life inherited from your forefathers, 19 but with precious blood, as of a lamb unblemished and spotless, the blood of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65192" y="2157176"/>
            <a:ext cx="11590636" cy="523220"/>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rPr>
              <a:t>Redemption is “to buy back”</a:t>
            </a:r>
            <a:r>
              <a:rPr lang="en-US" sz="2800" i="1" dirty="0">
                <a:latin typeface="Calibri" panose="020F0502020204030204" pitchFamily="34" charset="0"/>
                <a:ea typeface="Calibri" panose="020F0502020204030204" pitchFamily="34" charset="0"/>
                <a:cs typeface="Times New Roman" panose="02020603050405020304" pitchFamily="18" charset="0"/>
              </a:rPr>
              <a:t> (Romans 7:14; 1 Corinthians 6:19-20)</a:t>
            </a:r>
          </a:p>
        </p:txBody>
      </p:sp>
    </p:spTree>
    <p:extLst>
      <p:ext uri="{BB962C8B-B14F-4D97-AF65-F5344CB8AC3E}">
        <p14:creationId xmlns:p14="http://schemas.microsoft.com/office/powerpoint/2010/main" val="21749602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20:28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 on guard for yourselves and for all the flock, among which the Holy Spirit has made you overseers, to shepherd the church of God </a:t>
            </a:r>
            <a:r>
              <a:rPr lang="en-US" sz="4000" i="1" u="sng" dirty="0">
                <a:effectLst/>
                <a:latin typeface="Calibri" panose="020F0502020204030204" pitchFamily="34" charset="0"/>
                <a:ea typeface="Calibri" panose="020F0502020204030204" pitchFamily="34" charset="0"/>
                <a:cs typeface="Times New Roman" panose="02020603050405020304" pitchFamily="18" charset="0"/>
              </a:rPr>
              <a:t>which He purchased with His own blood</a:t>
            </a:r>
            <a:r>
              <a:rPr lang="en-US" sz="40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0429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9019</TotalTime>
  <Words>1701</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Abadi</vt: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194</cp:revision>
  <cp:lastPrinted>2020-05-22T15:03:41Z</cp:lastPrinted>
  <dcterms:created xsi:type="dcterms:W3CDTF">2019-06-22T19:37:39Z</dcterms:created>
  <dcterms:modified xsi:type="dcterms:W3CDTF">2021-01-02T17:44:29Z</dcterms:modified>
</cp:coreProperties>
</file>